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304" r:id="rId4"/>
    <p:sldId id="298" r:id="rId5"/>
    <p:sldId id="301" r:id="rId6"/>
    <p:sldId id="300" r:id="rId7"/>
    <p:sldId id="302" r:id="rId8"/>
    <p:sldId id="305" r:id="rId9"/>
    <p:sldId id="306" r:id="rId10"/>
    <p:sldId id="303" r:id="rId1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05A1E"/>
    <a:srgbClr val="D87244"/>
    <a:srgbClr val="C94D2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E344838-E0BC-4805-8447-2F2663B748DF}" type="slidenum">
              <a:rPr lang="de-DE" altLang="fi-FI"/>
              <a:pPr>
                <a:defRPr/>
              </a:pPr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2041979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C2E593-6365-40C2-B94C-E4124EACEDA0}" type="slidenum">
              <a:rPr lang="de-DE" altLang="fi-FI"/>
              <a:pPr>
                <a:spcBef>
                  <a:spcPct val="0"/>
                </a:spcBef>
              </a:pPr>
              <a:t>1</a:t>
            </a:fld>
            <a:endParaRPr lang="de-DE" altLang="fi-FI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fi-FI" smtClean="0"/>
          </a:p>
        </p:txBody>
      </p:sp>
    </p:spTree>
    <p:extLst>
      <p:ext uri="{BB962C8B-B14F-4D97-AF65-F5344CB8AC3E}">
        <p14:creationId xmlns:p14="http://schemas.microsoft.com/office/powerpoint/2010/main" val="2918279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Huomautusten paikkamerkki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62F310-37AF-4B15-8292-C7BB2BE012E2}" type="slidenum">
              <a:rPr lang="de-DE" altLang="fi-FI"/>
              <a:pPr>
                <a:spcBef>
                  <a:spcPct val="0"/>
                </a:spcBef>
              </a:pPr>
              <a:t>10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327880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Huomautusten paikkamerkki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62F310-37AF-4B15-8292-C7BB2BE012E2}" type="slidenum">
              <a:rPr lang="de-DE" altLang="fi-FI"/>
              <a:pPr>
                <a:spcBef>
                  <a:spcPct val="0"/>
                </a:spcBef>
              </a:pPr>
              <a:t>2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144152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Huomautusten paikkamerkki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62F310-37AF-4B15-8292-C7BB2BE012E2}" type="slidenum">
              <a:rPr lang="de-DE" altLang="fi-FI"/>
              <a:pPr>
                <a:spcBef>
                  <a:spcPct val="0"/>
                </a:spcBef>
              </a:pPr>
              <a:t>3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199838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Huomautusten paikkamerkki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62F310-37AF-4B15-8292-C7BB2BE012E2}" type="slidenum">
              <a:rPr lang="de-DE" altLang="fi-FI"/>
              <a:pPr>
                <a:spcBef>
                  <a:spcPct val="0"/>
                </a:spcBef>
              </a:pPr>
              <a:t>4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494382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Huomautusten paikkamerkki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62F310-37AF-4B15-8292-C7BB2BE012E2}" type="slidenum">
              <a:rPr lang="de-DE" altLang="fi-FI"/>
              <a:pPr>
                <a:spcBef>
                  <a:spcPct val="0"/>
                </a:spcBef>
              </a:pPr>
              <a:t>5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22849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Huomautusten paikkamerkki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62F310-37AF-4B15-8292-C7BB2BE012E2}" type="slidenum">
              <a:rPr lang="de-DE" altLang="fi-FI"/>
              <a:pPr>
                <a:spcBef>
                  <a:spcPct val="0"/>
                </a:spcBef>
              </a:pPr>
              <a:t>6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298396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Huomautusten paikkamerkki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62F310-37AF-4B15-8292-C7BB2BE012E2}" type="slidenum">
              <a:rPr lang="de-DE" altLang="fi-FI"/>
              <a:pPr>
                <a:spcBef>
                  <a:spcPct val="0"/>
                </a:spcBef>
              </a:pPr>
              <a:t>7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369452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Huomautusten paikkamerkki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62F310-37AF-4B15-8292-C7BB2BE012E2}" type="slidenum">
              <a:rPr lang="de-DE" altLang="fi-FI"/>
              <a:pPr>
                <a:spcBef>
                  <a:spcPct val="0"/>
                </a:spcBef>
              </a:pPr>
              <a:t>8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2282059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Huomautusten paikkamerkki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62F310-37AF-4B15-8292-C7BB2BE012E2}" type="slidenum">
              <a:rPr lang="de-DE" altLang="fi-FI"/>
              <a:pPr>
                <a:spcBef>
                  <a:spcPct val="0"/>
                </a:spcBef>
              </a:pPr>
              <a:t>9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186212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53B-CFAB-434F-97AA-28DF67EC24C0}" type="slidenum">
              <a:rPr lang="de-DE" altLang="fi-FI"/>
              <a:pPr>
                <a:defRPr/>
              </a:pPr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3689422992"/>
      </p:ext>
    </p:extLst>
  </p:cSld>
  <p:clrMapOvr>
    <a:masterClrMapping/>
  </p:clrMapOvr>
  <p:transition spd="slow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596B1-7E4D-406B-AA88-575981122A16}" type="slidenum">
              <a:rPr lang="de-DE" altLang="fi-FI"/>
              <a:pPr>
                <a:defRPr/>
              </a:pPr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1419230473"/>
      </p:ext>
    </p:extLst>
  </p:cSld>
  <p:clrMapOvr>
    <a:masterClrMapping/>
  </p:clrMapOvr>
  <p:transition spd="slow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FC3FB-355F-4E63-BA72-660901167C7B}" type="slidenum">
              <a:rPr lang="de-DE" altLang="fi-FI"/>
              <a:pPr>
                <a:defRPr/>
              </a:pPr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82321078"/>
      </p:ext>
    </p:extLst>
  </p:cSld>
  <p:clrMapOvr>
    <a:masterClrMapping/>
  </p:clrMapOvr>
  <p:transition spd="slow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F5D1D-0608-4690-A345-982A8F91D767}" type="slidenum">
              <a:rPr lang="de-DE" altLang="fi-FI"/>
              <a:pPr>
                <a:defRPr/>
              </a:pPr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930539075"/>
      </p:ext>
    </p:extLst>
  </p:cSld>
  <p:clrMapOvr>
    <a:masterClrMapping/>
  </p:clrMapOvr>
  <p:transition spd="slow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F6E7A-CD8D-4E7B-8831-773283F20F7B}" type="slidenum">
              <a:rPr lang="de-DE" altLang="fi-FI"/>
              <a:pPr>
                <a:defRPr/>
              </a:pPr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786104102"/>
      </p:ext>
    </p:extLst>
  </p:cSld>
  <p:clrMapOvr>
    <a:masterClrMapping/>
  </p:clrMapOvr>
  <p:transition spd="slow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C130B-D581-4462-B6D1-1553252C1470}" type="slidenum">
              <a:rPr lang="de-DE" altLang="fi-FI"/>
              <a:pPr>
                <a:defRPr/>
              </a:pPr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2267469940"/>
      </p:ext>
    </p:extLst>
  </p:cSld>
  <p:clrMapOvr>
    <a:masterClrMapping/>
  </p:clrMapOvr>
  <p:transition spd="slow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501B-668F-4990-8CE7-A879859D3A0A}" type="slidenum">
              <a:rPr lang="de-DE" altLang="fi-FI"/>
              <a:pPr>
                <a:defRPr/>
              </a:pPr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3172934626"/>
      </p:ext>
    </p:extLst>
  </p:cSld>
  <p:clrMapOvr>
    <a:masterClrMapping/>
  </p:clrMapOvr>
  <p:transition spd="slow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6F4B-6367-4240-9CC4-FE57AAA96F28}" type="slidenum">
              <a:rPr lang="de-DE" altLang="fi-FI"/>
              <a:pPr>
                <a:defRPr/>
              </a:pPr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1649929064"/>
      </p:ext>
    </p:extLst>
  </p:cSld>
  <p:clrMapOvr>
    <a:masterClrMapping/>
  </p:clrMapOvr>
  <p:transition spd="slow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TIF_Logo_Fußzeile"/>
          <p:cNvPicPr>
            <a:picLocks noChangeAspect="1" noChangeArrowheads="1"/>
          </p:cNvPicPr>
          <p:nvPr userDrawn="1"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0" y="5637213"/>
            <a:ext cx="9144000" cy="1220787"/>
          </a:xfrm>
          <a:prstGeom prst="rect">
            <a:avLst/>
          </a:prstGeom>
          <a:noFill/>
          <a:effectLst>
            <a:softEdge rad="12700"/>
          </a:effectLst>
          <a:extLst/>
        </p:spPr>
      </p:pic>
    </p:spTree>
    <p:extLst>
      <p:ext uri="{BB962C8B-B14F-4D97-AF65-F5344CB8AC3E}">
        <p14:creationId xmlns:p14="http://schemas.microsoft.com/office/powerpoint/2010/main" val="1736049458"/>
      </p:ext>
    </p:extLst>
  </p:cSld>
  <p:clrMapOvr>
    <a:masterClrMapping/>
  </p:clrMapOvr>
  <p:transition spd="slow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5886-349F-427E-BBBE-4FB802B914BE}" type="slidenum">
              <a:rPr lang="de-DE" altLang="fi-FI"/>
              <a:pPr>
                <a:defRPr/>
              </a:pPr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4122408671"/>
      </p:ext>
    </p:extLst>
  </p:cSld>
  <p:clrMapOvr>
    <a:masterClrMapping/>
  </p:clrMapOvr>
  <p:transition spd="slow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52B1-1588-409F-A64C-52C8CC3D6E19}" type="slidenum">
              <a:rPr lang="de-DE" altLang="fi-FI"/>
              <a:pPr>
                <a:defRPr/>
              </a:pPr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2101424600"/>
      </p:ext>
    </p:extLst>
  </p:cSld>
  <p:clrMapOvr>
    <a:masterClrMapping/>
  </p:clrMapOvr>
  <p:transition spd="slow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i-FI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i-FI" smtClean="0"/>
              <a:t>Textmasterformate durch Klicken bearbeiten</a:t>
            </a:r>
          </a:p>
          <a:p>
            <a:pPr lvl="1"/>
            <a:r>
              <a:rPr lang="de-DE" altLang="fi-FI" smtClean="0"/>
              <a:t>Zweite Ebene</a:t>
            </a:r>
          </a:p>
          <a:p>
            <a:pPr lvl="2"/>
            <a:r>
              <a:rPr lang="de-DE" altLang="fi-FI" smtClean="0"/>
              <a:t>Dritte Ebene</a:t>
            </a:r>
          </a:p>
          <a:p>
            <a:pPr lvl="3"/>
            <a:r>
              <a:rPr lang="de-DE" altLang="fi-FI" smtClean="0"/>
              <a:t>Vierte Ebene</a:t>
            </a:r>
          </a:p>
          <a:p>
            <a:pPr lvl="4"/>
            <a:r>
              <a:rPr lang="de-DE" altLang="fi-FI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289770E-12E6-4908-B16C-1490CC43F310}" type="slidenum">
              <a:rPr lang="de-DE" altLang="fi-FI"/>
              <a:pPr>
                <a:defRPr/>
              </a:pPr>
              <a:t>‹#›</a:t>
            </a:fld>
            <a:endParaRPr lang="de-DE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6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10000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if.f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701557"/>
            <a:ext cx="4464496" cy="2610276"/>
          </a:xfrm>
          <a:prstGeom prst="rect">
            <a:avLst/>
          </a:prstGeom>
        </p:spPr>
      </p:pic>
      <p:sp>
        <p:nvSpPr>
          <p:cNvPr id="4099" name="Suorakulmio 1"/>
          <p:cNvSpPr>
            <a:spLocks noChangeArrowheads="1"/>
          </p:cNvSpPr>
          <p:nvPr/>
        </p:nvSpPr>
        <p:spPr bwMode="auto">
          <a:xfrm>
            <a:off x="2771800" y="1844824"/>
            <a:ext cx="3888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2800" dirty="0" smtClean="0">
                <a:solidFill>
                  <a:srgbClr val="000000"/>
                </a:solidFill>
              </a:rPr>
              <a:t>Helsinki, 7</a:t>
            </a:r>
            <a:r>
              <a:rPr lang="en-US" altLang="fi-FI" sz="2800" dirty="0">
                <a:solidFill>
                  <a:srgbClr val="000000"/>
                </a:solidFill>
              </a:rPr>
              <a:t>.-9.9.2016</a:t>
            </a:r>
            <a:endParaRPr lang="de-DE" altLang="fi-FI" sz="2800" dirty="0">
              <a:solidFill>
                <a:srgbClr val="000000"/>
              </a:solidFill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52922" y="1013827"/>
            <a:ext cx="9091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800" b="1" dirty="0" smtClean="0"/>
              <a:t>DELEGATES' </a:t>
            </a:r>
            <a:r>
              <a:rPr lang="fi-FI" sz="4800" b="1" dirty="0" smtClean="0"/>
              <a:t>ASSEMBLY</a:t>
            </a:r>
            <a:r>
              <a:rPr lang="fi-FI" sz="4800" b="1" dirty="0"/>
              <a:t> </a:t>
            </a:r>
            <a:r>
              <a:rPr lang="fi-FI" sz="4800" b="1" dirty="0" smtClean="0"/>
              <a:t>2016</a:t>
            </a:r>
            <a:endParaRPr lang="fi-FI" sz="4800" b="1" dirty="0" smtClean="0"/>
          </a:p>
        </p:txBody>
      </p:sp>
      <p:sp>
        <p:nvSpPr>
          <p:cNvPr id="6" name="Suorakulmio 5"/>
          <p:cNvSpPr/>
          <p:nvPr/>
        </p:nvSpPr>
        <p:spPr>
          <a:xfrm>
            <a:off x="5652120" y="5278752"/>
            <a:ext cx="138852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600" dirty="0"/>
              <a:t>https://storify.com/tolveikko/helsinki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i-FI" sz="2400" b="1" dirty="0">
              <a:solidFill>
                <a:schemeClr val="bg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139952" y="5622803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600" dirty="0">
                <a:solidFill>
                  <a:schemeClr val="bg1"/>
                </a:solidFill>
              </a:rPr>
              <a:t>Petteri Sulonen http://www.flickr.com/photos/primejunta/85222832/</a:t>
            </a:r>
          </a:p>
        </p:txBody>
      </p:sp>
      <p:sp>
        <p:nvSpPr>
          <p:cNvPr id="8" name="Suorakulmio 7"/>
          <p:cNvSpPr/>
          <p:nvPr/>
        </p:nvSpPr>
        <p:spPr>
          <a:xfrm>
            <a:off x="-828600" y="263691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/>
              <a:t>Lisätietoja</a:t>
            </a:r>
            <a:r>
              <a:rPr lang="en-US" sz="3600" b="1" i="1" dirty="0" smtClean="0"/>
              <a:t>:</a:t>
            </a:r>
          </a:p>
          <a:p>
            <a:pPr algn="ctr"/>
            <a:endParaRPr lang="en-US" sz="3600" b="1" i="1" dirty="0"/>
          </a:p>
          <a:p>
            <a:pPr algn="ctr"/>
            <a:r>
              <a:rPr lang="en-US" sz="3600" b="1" i="1" dirty="0" smtClean="0">
                <a:hlinkClick r:id="rId3"/>
              </a:rPr>
              <a:t>www.ctif.fi</a:t>
            </a:r>
            <a:endParaRPr lang="en-US" sz="3600" b="1" i="1" dirty="0" smtClean="0"/>
          </a:p>
          <a:p>
            <a:pPr algn="ctr"/>
            <a:endParaRPr lang="fi-FI" sz="3600" b="1" i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705" y="1396800"/>
            <a:ext cx="3063619" cy="4078783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155" y="188640"/>
            <a:ext cx="9144000" cy="1008062"/>
          </a:xfrm>
          <a:prstGeom prst="rect">
            <a:avLst/>
          </a:prstGeom>
          <a:solidFill>
            <a:srgbClr val="E05A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000" b="1" dirty="0" err="1" smtClean="0">
                <a:solidFill>
                  <a:schemeClr val="bg1"/>
                </a:solidFill>
              </a:rPr>
              <a:t>Tervetuloa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 </a:t>
            </a:r>
            <a:r>
              <a:rPr lang="en-US" altLang="fi-FI" sz="4000" b="1" dirty="0" err="1" smtClean="0">
                <a:solidFill>
                  <a:schemeClr val="bg1"/>
                </a:solidFill>
              </a:rPr>
              <a:t>mukaan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!</a:t>
            </a:r>
            <a:endParaRPr lang="de-DE" altLang="fi-FI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601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000" b="1" dirty="0" err="1" smtClean="0">
                <a:solidFill>
                  <a:schemeClr val="bg1"/>
                </a:solidFill>
              </a:rPr>
              <a:t>Mikä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 Delegates’ Assembly?</a:t>
            </a:r>
            <a:endParaRPr lang="de-DE" altLang="fi-FI" sz="2400" b="1" dirty="0">
              <a:solidFill>
                <a:schemeClr val="bg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683568" y="1484784"/>
            <a:ext cx="75943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Pelastusalan kansainvälisen kattojärjestön </a:t>
            </a:r>
            <a:r>
              <a:rPr lang="fi-FI" sz="2400" dirty="0" err="1"/>
              <a:t>CTIF:n</a:t>
            </a:r>
            <a:r>
              <a:rPr lang="fi-FI" sz="2400" dirty="0"/>
              <a:t> </a:t>
            </a:r>
            <a:r>
              <a:rPr lang="fi-FI" sz="2400" dirty="0" smtClean="0"/>
              <a:t>vuosittainen edustajakokous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Ajankohta vakiintunut syyskuun alkuun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Kokoukseen </a:t>
            </a:r>
            <a:r>
              <a:rPr lang="fi-FI" sz="2400" dirty="0"/>
              <a:t>odotetaan noin 140 pelastusalan korkeinta viranomaisjohtoa ja alan järjestöjä sekä </a:t>
            </a:r>
            <a:r>
              <a:rPr lang="fi-FI" sz="2400" dirty="0" smtClean="0"/>
              <a:t>teollisuuden edustajaa </a:t>
            </a:r>
            <a:r>
              <a:rPr lang="fi-FI" sz="2400" dirty="0" err="1" smtClean="0"/>
              <a:t>CTIF:n</a:t>
            </a:r>
            <a:r>
              <a:rPr lang="fi-FI" sz="2400" dirty="0" smtClean="0"/>
              <a:t> jäsenmaista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Vieraita </a:t>
            </a:r>
            <a:r>
              <a:rPr lang="fi-FI" sz="2400" dirty="0"/>
              <a:t>odotetaan </a:t>
            </a:r>
            <a:r>
              <a:rPr lang="fi-FI" sz="2400" dirty="0" smtClean="0"/>
              <a:t>mm. Yhdysvalloista</a:t>
            </a:r>
            <a:r>
              <a:rPr lang="fi-FI" sz="2400" dirty="0"/>
              <a:t>, Japanista ja monesta eri Euroopan maasta. </a:t>
            </a: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i="1" dirty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000" b="1" dirty="0">
                <a:solidFill>
                  <a:schemeClr val="bg1"/>
                </a:solidFill>
              </a:rPr>
              <a:t>Delegates' Assembly 2016</a:t>
            </a:r>
            <a:endParaRPr lang="de-DE" altLang="fi-FI" sz="2400" b="1" dirty="0">
              <a:solidFill>
                <a:schemeClr val="bg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1115616" y="2492896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i="1" dirty="0" smtClean="0"/>
              <a:t>”Tilaisuus, jossa opitaan uutta, tehdään päätöksiä ja tavataan ystäviä."</a:t>
            </a:r>
            <a:endParaRPr lang="fi-FI" sz="2400" i="1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96" y="1484784"/>
            <a:ext cx="43624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8202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000" b="1" dirty="0" err="1" smtClean="0">
                <a:solidFill>
                  <a:schemeClr val="bg1"/>
                </a:solidFill>
              </a:rPr>
              <a:t>Tilaisuuden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 </a:t>
            </a:r>
            <a:r>
              <a:rPr lang="en-US" altLang="fi-FI" sz="4000" b="1" dirty="0" err="1" smtClean="0">
                <a:solidFill>
                  <a:schemeClr val="bg1"/>
                </a:solidFill>
              </a:rPr>
              <a:t>sijainti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: </a:t>
            </a:r>
            <a:r>
              <a:rPr lang="en-US" altLang="fi-FI" sz="4000" b="1" dirty="0" err="1" smtClean="0">
                <a:solidFill>
                  <a:schemeClr val="bg1"/>
                </a:solidFill>
              </a:rPr>
              <a:t>Scandic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 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Park</a:t>
            </a:r>
            <a:endParaRPr lang="de-DE" altLang="fi-FI" sz="2400" b="1" dirty="0">
              <a:solidFill>
                <a:schemeClr val="bg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139952" y="5622803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600" dirty="0">
                <a:solidFill>
                  <a:schemeClr val="bg1"/>
                </a:solidFill>
              </a:rPr>
              <a:t>Petteri Sulonen http://www.flickr.com/photos/primejunta/85222832/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645024"/>
            <a:ext cx="6120680" cy="2050743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1115616" y="1655563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Täysin uudistettu (2014</a:t>
            </a:r>
            <a:r>
              <a:rPr lang="fi-FI" dirty="0" smtClean="0"/>
              <a:t>)</a:t>
            </a:r>
          </a:p>
          <a:p>
            <a:pPr algn="ctr"/>
            <a:endParaRPr lang="fi-FI" dirty="0"/>
          </a:p>
          <a:p>
            <a:pPr algn="ctr"/>
            <a:r>
              <a:rPr lang="fi-FI" dirty="0" smtClean="0"/>
              <a:t>Suomen suurin hotelli (523 huonetta)</a:t>
            </a:r>
            <a:endParaRPr lang="fi-FI" dirty="0" smtClean="0"/>
          </a:p>
          <a:p>
            <a:pPr algn="ctr"/>
            <a:endParaRPr lang="fi-FI" dirty="0"/>
          </a:p>
          <a:p>
            <a:pPr algn="ctr"/>
            <a:r>
              <a:rPr lang="fi-FI" dirty="0" smtClean="0"/>
              <a:t>Pohjoismaiden paras hotelliketju 2014</a:t>
            </a:r>
            <a:endParaRPr lang="fi-FI" dirty="0" smtClean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205812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68960"/>
            <a:ext cx="3275856" cy="2456892"/>
          </a:xfrm>
          <a:prstGeom prst="rect">
            <a:avLst/>
          </a:prstGeom>
        </p:spPr>
      </p:pic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000" b="1" dirty="0" err="1" smtClean="0">
                <a:solidFill>
                  <a:schemeClr val="bg1"/>
                </a:solidFill>
              </a:rPr>
              <a:t>Alustava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 </a:t>
            </a:r>
            <a:r>
              <a:rPr lang="en-US" altLang="fi-FI" sz="4000" b="1" dirty="0" err="1" smtClean="0">
                <a:solidFill>
                  <a:schemeClr val="bg1"/>
                </a:solidFill>
              </a:rPr>
              <a:t>ohjelma</a:t>
            </a:r>
            <a:endParaRPr lang="de-DE" altLang="fi-FI" sz="2400" b="1" dirty="0">
              <a:solidFill>
                <a:schemeClr val="bg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139952" y="5622803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600" dirty="0">
                <a:solidFill>
                  <a:schemeClr val="bg1"/>
                </a:solidFill>
              </a:rPr>
              <a:t>Petteri Sulonen http://www.flickr.com/photos/primejunta/85222832/</a:t>
            </a:r>
          </a:p>
        </p:txBody>
      </p:sp>
      <p:sp>
        <p:nvSpPr>
          <p:cNvPr id="8" name="Suorakulmio 7"/>
          <p:cNvSpPr/>
          <p:nvPr/>
        </p:nvSpPr>
        <p:spPr>
          <a:xfrm>
            <a:off x="287524" y="1817847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Keskiviikko</a:t>
            </a:r>
            <a:r>
              <a:rPr lang="en-US" dirty="0" smtClean="0"/>
              <a:t>, 7.9.   </a:t>
            </a:r>
            <a:r>
              <a:rPr lang="en-US" dirty="0" smtClean="0"/>
              <a:t>	</a:t>
            </a:r>
            <a:r>
              <a:rPr lang="en-US" dirty="0" err="1" smtClean="0"/>
              <a:t>Saapuminen</a:t>
            </a:r>
            <a:r>
              <a:rPr lang="en-US" dirty="0" smtClean="0"/>
              <a:t> ja </a:t>
            </a:r>
            <a:r>
              <a:rPr lang="en-US" dirty="0" err="1" smtClean="0"/>
              <a:t>yhteisillallinen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Torstai</a:t>
            </a:r>
            <a:r>
              <a:rPr lang="en-US" dirty="0" smtClean="0"/>
              <a:t>, 8.9. 	   </a:t>
            </a:r>
            <a:r>
              <a:rPr lang="en-US" dirty="0" smtClean="0"/>
              <a:t>	</a:t>
            </a:r>
            <a:r>
              <a:rPr lang="en-US" dirty="0" err="1" smtClean="0"/>
              <a:t>Edustajakokous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Kansainvälinen</a:t>
            </a:r>
            <a:r>
              <a:rPr lang="en-US" dirty="0" smtClean="0"/>
              <a:t> </a:t>
            </a:r>
            <a:r>
              <a:rPr lang="en-US" dirty="0" err="1" smtClean="0"/>
              <a:t>seminaari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Yhteiskuva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Helsingin </a:t>
            </a:r>
            <a:r>
              <a:rPr lang="en-US" dirty="0" err="1" smtClean="0"/>
              <a:t>kaupungin</a:t>
            </a:r>
            <a:r>
              <a:rPr lang="en-US" dirty="0" smtClean="0"/>
              <a:t> </a:t>
            </a:r>
            <a:r>
              <a:rPr lang="en-US" dirty="0" err="1" smtClean="0"/>
              <a:t>isännöimä</a:t>
            </a:r>
            <a:r>
              <a:rPr lang="en-US" dirty="0" smtClean="0"/>
              <a:t> </a:t>
            </a:r>
            <a:r>
              <a:rPr lang="en-US" dirty="0" err="1" smtClean="0"/>
              <a:t>gaalaillallinen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Perjantai</a:t>
            </a:r>
            <a:r>
              <a:rPr lang="en-US" dirty="0" smtClean="0"/>
              <a:t>, 9.9.       </a:t>
            </a:r>
            <a:r>
              <a:rPr lang="en-US" dirty="0"/>
              <a:t>	</a:t>
            </a:r>
            <a:r>
              <a:rPr lang="en-US" dirty="0" err="1" smtClean="0"/>
              <a:t>Kansainvälinen</a:t>
            </a:r>
            <a:r>
              <a:rPr lang="en-US" dirty="0" smtClean="0"/>
              <a:t> </a:t>
            </a:r>
            <a:r>
              <a:rPr lang="en-US" dirty="0" err="1" smtClean="0"/>
              <a:t>seminaari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29198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870" y="1672050"/>
            <a:ext cx="2619857" cy="3475677"/>
          </a:xfrm>
          <a:prstGeom prst="rect">
            <a:avLst/>
          </a:prstGeom>
        </p:spPr>
      </p:pic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000" b="1" dirty="0" err="1" smtClean="0">
                <a:solidFill>
                  <a:schemeClr val="bg1"/>
                </a:solidFill>
              </a:rPr>
              <a:t>Lisäksi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:</a:t>
            </a:r>
            <a:endParaRPr lang="de-DE" altLang="fi-FI" sz="2400" b="1" dirty="0">
              <a:solidFill>
                <a:schemeClr val="bg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139952" y="5622803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600" dirty="0">
                <a:solidFill>
                  <a:schemeClr val="bg1"/>
                </a:solidFill>
              </a:rPr>
              <a:t>Petteri Sulonen http://www.flickr.com/photos/primejunta/85222832/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83568" y="1996650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Komissio- ja työryhmäkokouksia</a:t>
            </a:r>
          </a:p>
          <a:p>
            <a:r>
              <a:rPr lang="fi-FI" dirty="0"/>
              <a:t>	</a:t>
            </a:r>
            <a:r>
              <a:rPr lang="fi-FI" dirty="0" err="1" smtClean="0"/>
              <a:t>Eurooppakomissio</a:t>
            </a:r>
            <a:endParaRPr lang="fi-FI" dirty="0" smtClean="0"/>
          </a:p>
          <a:p>
            <a:r>
              <a:rPr lang="fi-FI" dirty="0"/>
              <a:t>	</a:t>
            </a:r>
            <a:r>
              <a:rPr lang="fi-FI" dirty="0" smtClean="0"/>
              <a:t>Metsäpalokomissio</a:t>
            </a:r>
          </a:p>
          <a:p>
            <a:r>
              <a:rPr lang="fi-FI" dirty="0"/>
              <a:t>	</a:t>
            </a:r>
            <a:r>
              <a:rPr lang="fi-FI" dirty="0" smtClean="0"/>
              <a:t>Lentoasemien pelastustoimintakomissio</a:t>
            </a:r>
          </a:p>
          <a:p>
            <a:r>
              <a:rPr lang="fi-FI" dirty="0"/>
              <a:t>	</a:t>
            </a:r>
            <a:r>
              <a:rPr lang="fi-FI" dirty="0" smtClean="0"/>
              <a:t>Koulutustyöryhmä</a:t>
            </a:r>
            <a:endParaRPr lang="fi-FI" dirty="0"/>
          </a:p>
          <a:p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Näytteilleasettajien tila &amp; näytteilleasettajien esityksiä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6070870" y="5134551"/>
            <a:ext cx="2880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600" dirty="0"/>
              <a:t>http://www.hel.fi/wps/portal/Pelastuslaitos/Artikkeli?urile=wcm%3Apath%3A//pela/fi/Pelastustoiminta/Pelastusasemat/Erottaja&amp;current=true</a:t>
            </a:r>
          </a:p>
        </p:txBody>
      </p:sp>
    </p:spTree>
    <p:extLst>
      <p:ext uri="{BB962C8B-B14F-4D97-AF65-F5344CB8AC3E}">
        <p14:creationId xmlns:p14="http://schemas.microsoft.com/office/powerpoint/2010/main" val="26359061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8155" y="188640"/>
            <a:ext cx="9144000" cy="1008062"/>
          </a:xfrm>
          <a:prstGeom prst="rect">
            <a:avLst/>
          </a:prstGeom>
          <a:solidFill>
            <a:srgbClr val="E05A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000" b="1" dirty="0" err="1" smtClean="0">
                <a:solidFill>
                  <a:schemeClr val="bg1"/>
                </a:solidFill>
              </a:rPr>
              <a:t>Ohjelmaa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 </a:t>
            </a:r>
            <a:r>
              <a:rPr lang="en-US" altLang="fi-FI" sz="4000" b="1" dirty="0" err="1" smtClean="0">
                <a:solidFill>
                  <a:schemeClr val="bg1"/>
                </a:solidFill>
              </a:rPr>
              <a:t>myös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 </a:t>
            </a:r>
            <a:r>
              <a:rPr lang="en-US" altLang="fi-FI" sz="4000" b="1" dirty="0" err="1" smtClean="0">
                <a:solidFill>
                  <a:schemeClr val="bg1"/>
                </a:solidFill>
              </a:rPr>
              <a:t>puolisoille</a:t>
            </a:r>
            <a:endParaRPr lang="de-DE" altLang="fi-FI" sz="2400" b="1" dirty="0">
              <a:solidFill>
                <a:schemeClr val="bg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139952" y="5622803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600" dirty="0">
                <a:solidFill>
                  <a:schemeClr val="bg1"/>
                </a:solidFill>
              </a:rPr>
              <a:t>Petteri Sulonen http://www.flickr.com/photos/primejunta/85222832/</a:t>
            </a:r>
          </a:p>
        </p:txBody>
      </p:sp>
      <p:sp>
        <p:nvSpPr>
          <p:cNvPr id="8" name="Suorakulmio 7"/>
          <p:cNvSpPr/>
          <p:nvPr/>
        </p:nvSpPr>
        <p:spPr>
          <a:xfrm>
            <a:off x="395536" y="1484784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Tutustuminen</a:t>
            </a:r>
            <a:r>
              <a:rPr lang="en-US" dirty="0" smtClean="0"/>
              <a:t> </a:t>
            </a:r>
            <a:r>
              <a:rPr lang="en-US" dirty="0" err="1" smtClean="0"/>
              <a:t>Porvooseen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Marimekko</a:t>
            </a:r>
            <a:r>
              <a:rPr lang="en-US" dirty="0" smtClean="0"/>
              <a:t> Outlet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Iittala</a:t>
            </a:r>
            <a:r>
              <a:rPr lang="en-US" dirty="0" smtClean="0"/>
              <a:t> &amp; Arabia outlet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329" y="3584428"/>
            <a:ext cx="52673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9981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8155" y="188640"/>
            <a:ext cx="9144000" cy="1008062"/>
          </a:xfrm>
          <a:prstGeom prst="rect">
            <a:avLst/>
          </a:prstGeom>
          <a:solidFill>
            <a:srgbClr val="E05A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000" b="1" dirty="0" err="1" smtClean="0">
                <a:solidFill>
                  <a:schemeClr val="bg1"/>
                </a:solidFill>
              </a:rPr>
              <a:t>Miten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 </a:t>
            </a:r>
            <a:r>
              <a:rPr lang="en-US" altLang="fi-FI" sz="4000" b="1" dirty="0" err="1" smtClean="0">
                <a:solidFill>
                  <a:schemeClr val="bg1"/>
                </a:solidFill>
              </a:rPr>
              <a:t>sinä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 </a:t>
            </a:r>
            <a:r>
              <a:rPr lang="en-US" altLang="fi-FI" sz="4000" b="1" dirty="0" err="1" smtClean="0">
                <a:solidFill>
                  <a:schemeClr val="bg1"/>
                </a:solidFill>
              </a:rPr>
              <a:t>voit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 </a:t>
            </a:r>
            <a:r>
              <a:rPr lang="en-US" altLang="fi-FI" sz="4000" b="1" dirty="0" err="1" smtClean="0">
                <a:solidFill>
                  <a:schemeClr val="bg1"/>
                </a:solidFill>
              </a:rPr>
              <a:t>osallistua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?</a:t>
            </a:r>
            <a:endParaRPr lang="de-DE" altLang="fi-FI" sz="2400" b="1" dirty="0">
              <a:solidFill>
                <a:schemeClr val="bg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139952" y="5622803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600" dirty="0">
                <a:solidFill>
                  <a:schemeClr val="bg1"/>
                </a:solidFill>
              </a:rPr>
              <a:t>Petteri Sulonen http://www.flickr.com/photos/primejunta/85222832/</a:t>
            </a:r>
          </a:p>
        </p:txBody>
      </p:sp>
      <p:sp>
        <p:nvSpPr>
          <p:cNvPr id="8" name="Suorakulmio 7"/>
          <p:cNvSpPr/>
          <p:nvPr/>
        </p:nvSpPr>
        <p:spPr>
          <a:xfrm>
            <a:off x="395536" y="1484784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Tule mukaan torstain tai perjantain (maksullisiin) kansainvälisiin seminaareihin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Torstain aiheena terveet palomiehet ja heidän turvallisuus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Perjantain aiheena pelastusalan ammattilaiset odottamattomissa tapahtumissa, esimerkkeinä Pariisin terrori-iskut ja pakolaiskriisi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i-FI" sz="28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0372696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8155" y="188640"/>
            <a:ext cx="9144000" cy="1008062"/>
          </a:xfrm>
          <a:prstGeom prst="rect">
            <a:avLst/>
          </a:prstGeom>
          <a:solidFill>
            <a:srgbClr val="E05A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000" b="1" dirty="0" err="1" smtClean="0">
                <a:solidFill>
                  <a:schemeClr val="bg1"/>
                </a:solidFill>
              </a:rPr>
              <a:t>Miten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 </a:t>
            </a:r>
            <a:r>
              <a:rPr lang="en-US" altLang="fi-FI" sz="4000" b="1" dirty="0" err="1" smtClean="0">
                <a:solidFill>
                  <a:schemeClr val="bg1"/>
                </a:solidFill>
              </a:rPr>
              <a:t>sinä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 </a:t>
            </a:r>
            <a:r>
              <a:rPr lang="en-US" altLang="fi-FI" sz="4000" b="1" dirty="0" err="1" smtClean="0">
                <a:solidFill>
                  <a:schemeClr val="bg1"/>
                </a:solidFill>
              </a:rPr>
              <a:t>voit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 </a:t>
            </a:r>
            <a:r>
              <a:rPr lang="en-US" altLang="fi-FI" sz="4000" b="1" dirty="0" err="1" smtClean="0">
                <a:solidFill>
                  <a:schemeClr val="bg1"/>
                </a:solidFill>
              </a:rPr>
              <a:t>osallistua</a:t>
            </a:r>
            <a:r>
              <a:rPr lang="en-US" altLang="fi-FI" sz="4000" b="1" dirty="0" smtClean="0">
                <a:solidFill>
                  <a:schemeClr val="bg1"/>
                </a:solidFill>
              </a:rPr>
              <a:t>?</a:t>
            </a:r>
            <a:endParaRPr lang="de-DE" altLang="fi-FI" sz="2400" b="1" dirty="0">
              <a:solidFill>
                <a:schemeClr val="bg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139952" y="5622803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600" dirty="0">
                <a:solidFill>
                  <a:schemeClr val="bg1"/>
                </a:solidFill>
              </a:rPr>
              <a:t>Petteri Sulonen http://www.flickr.com/photos/primejunta/85222832/</a:t>
            </a:r>
          </a:p>
        </p:txBody>
      </p:sp>
      <p:sp>
        <p:nvSpPr>
          <p:cNvPr id="8" name="Suorakulmio 7"/>
          <p:cNvSpPr/>
          <p:nvPr/>
        </p:nvSpPr>
        <p:spPr>
          <a:xfrm>
            <a:off x="395536" y="1484784"/>
            <a:ext cx="83164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Voit myös tulla vapaaehtoiseksi tapahtumaan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800" dirty="0"/>
              <a:t>Ikäraja 15-vuotta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800" dirty="0"/>
              <a:t>Tekemistä riittää; infopisteellä lentokentällä, infopisteellä hotellilla, kokousavustajana, valmisteluissa, kuljetuksissa, puolisojen ohjelman pyörittämisessä</a:t>
            </a:r>
            <a:r>
              <a:rPr lang="fi-FI" sz="2800" dirty="0" smtClean="0"/>
              <a:t>…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Katso lisää: www.ctif.fi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81365294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247</Words>
  <Application>Microsoft Office PowerPoint</Application>
  <PresentationFormat>Näytössä katseltava diaesitys (4:3)</PresentationFormat>
  <Paragraphs>73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2" baseType="lpstr">
      <vt:lpstr>Arial</vt:lpstr>
      <vt:lpstr>Standarddesign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Taina Hanhikoski</dc:creator>
  <cp:lastModifiedBy>Taina Hanhikoski</cp:lastModifiedBy>
  <cp:revision>185</cp:revision>
  <dcterms:created xsi:type="dcterms:W3CDTF">2009-06-26T09:10:59Z</dcterms:created>
  <dcterms:modified xsi:type="dcterms:W3CDTF">2016-03-15T15:06:15Z</dcterms:modified>
</cp:coreProperties>
</file>